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5" r:id="rId3"/>
    <p:sldId id="282" r:id="rId4"/>
    <p:sldId id="276" r:id="rId5"/>
    <p:sldId id="280" r:id="rId6"/>
    <p:sldId id="283" r:id="rId7"/>
    <p:sldId id="277" r:id="rId8"/>
    <p:sldId id="261" r:id="rId9"/>
    <p:sldId id="278" r:id="rId10"/>
    <p:sldId id="279" r:id="rId11"/>
    <p:sldId id="281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33CC"/>
    <a:srgbClr val="E35A1D"/>
    <a:srgbClr val="FF3399"/>
    <a:srgbClr val="0060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458200" cy="1676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Создавање детство од иднината: За</a:t>
            </a:r>
            <a:br>
              <a:rPr lang="ru-RU" b="1" dirty="0" smtClean="0"/>
            </a:br>
            <a:r>
              <a:rPr lang="mk-MK" b="1" dirty="0" smtClean="0"/>
              <a:t>секое дете, сите </a:t>
            </a:r>
            <a:r>
              <a:rPr lang="mk-MK" b="1" dirty="0" smtClean="0"/>
              <a:t>права!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Lenovo\Desktop\C_R_C_imag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64216" cy="490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Зошто е важна 30-годишнината од Конвенцијата? </a:t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Во </a:t>
            </a:r>
            <a:r>
              <a:rPr lang="ru-RU" dirty="0"/>
              <a:t>овие 30 години од нејзиното усвојување, Конвенцијата помогна да се трансформира животот на децата. Таа ги инспирира владите да ги </a:t>
            </a:r>
            <a:r>
              <a:rPr lang="ru-RU" b="1" dirty="0"/>
              <a:t>сменат законите и политиките и да вложуваат повеќе за што повеќе деца конечно да добијат здравствена заштита и исхрана коишто им се потребни за да опстанат и да се развиваат; повеќе деца да одат на училиште и да има подобар систем за заштита на децата од насилство и експлоатација</a:t>
            </a:r>
            <a:r>
              <a:rPr lang="ru-RU" dirty="0"/>
              <a:t>. Со неа се овозможува да се чуе гласот на повеќе деца и тие да учествуваат во општеството. </a:t>
            </a:r>
          </a:p>
          <a:p>
            <a:r>
              <a:rPr lang="ru-RU" dirty="0"/>
              <a:t>И покрај ваквиот напредок, Конвенцијата сѐ уште целосно не се имплементира, ниту е нашироко позната и разбрана. И денес, премногу детства се прекинати кога децата се изложени на дискриминација, страдаат од злоупотреба на интернет и експлоатација или се лишени од детство поради конфликт и насилство</a:t>
            </a:r>
            <a:r>
              <a:rPr lang="ru-RU" b="1" dirty="0"/>
              <a:t>. Бидејќи детството и натаму се менува</a:t>
            </a:r>
            <a:r>
              <a:rPr lang="ru-RU" dirty="0"/>
              <a:t>, постои горлива потреба да се потсетиме на важноста и итноста на спроведувањето на Конвенцијата во 21-от 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Напредокот </a:t>
            </a:r>
            <a:r>
              <a:rPr lang="ru-RU" b="1" dirty="0"/>
              <a:t>и предизвиците на детството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Дали е исто детството некогаш  и денес?</a:t>
            </a:r>
          </a:p>
          <a:p>
            <a:r>
              <a:rPr lang="mk-MK" dirty="0" smtClean="0"/>
              <a:t>Дали е исто детството тука и на други места во светот?</a:t>
            </a:r>
          </a:p>
          <a:p>
            <a:r>
              <a:rPr lang="mk-MK" dirty="0" smtClean="0"/>
              <a:t>Дали децата подеднакво ги имаат сите права и услови за нивниот развој?</a:t>
            </a:r>
          </a:p>
          <a:p>
            <a:r>
              <a:rPr lang="mk-MK" dirty="0" smtClean="0"/>
              <a:t>ТОГАШ КОЈ Е ПРЕДИЗВИКОТ?</a:t>
            </a:r>
          </a:p>
          <a:p>
            <a:r>
              <a:rPr lang="mk-MK" dirty="0" smtClean="0"/>
              <a:t>ШТО ТРЕБА ДА СЕ НАПРАВИ?</a:t>
            </a:r>
          </a:p>
          <a:p>
            <a:r>
              <a:rPr lang="ru-RU" i="1" dirty="0"/>
              <a:t>Што е важно за „добро“ детство?</a:t>
            </a:r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Изразување на детството од </a:t>
            </a:r>
            <a:r>
              <a:rPr lang="ru-RU" sz="3600" b="1" dirty="0" smtClean="0"/>
              <a:t>иднината!</a:t>
            </a:r>
          </a:p>
          <a:p>
            <a:endParaRPr lang="ru-RU" sz="3600" b="1" dirty="0" smtClean="0"/>
          </a:p>
          <a:p>
            <a:r>
              <a:rPr lang="ru-RU" sz="3600" dirty="0" smtClean="0"/>
              <a:t>Замислете го  </a:t>
            </a:r>
            <a:r>
              <a:rPr lang="ru-RU" sz="3600" dirty="0" smtClean="0"/>
              <a:t>детство од иднината коешто би сакале да го имаат сите деца и </a:t>
            </a:r>
            <a:r>
              <a:rPr lang="ru-RU" sz="3600" dirty="0" smtClean="0"/>
              <a:t>претставете го со илустрации ,пораки и песнички!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Кои се целите на денешниот час?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</a:t>
            </a:r>
            <a:r>
              <a:rPr lang="ru-RU" dirty="0" smtClean="0"/>
              <a:t>а </a:t>
            </a:r>
            <a:r>
              <a:rPr lang="ru-RU" dirty="0" smtClean="0"/>
              <a:t>ја </a:t>
            </a:r>
            <a:r>
              <a:rPr lang="ru-RU" dirty="0" smtClean="0"/>
              <a:t>разберете </a:t>
            </a:r>
            <a:r>
              <a:rPr lang="ru-RU" dirty="0" smtClean="0"/>
              <a:t>Конвенцијата на Обединетите нации за правата на детето (КПД)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Да ја </a:t>
            </a:r>
            <a:r>
              <a:rPr lang="ru-RU" dirty="0" smtClean="0"/>
              <a:t>разберете </a:t>
            </a:r>
            <a:r>
              <a:rPr lang="ru-RU" dirty="0" smtClean="0"/>
              <a:t>врската меѓу Глобалните цели и Конвенцијата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Да </a:t>
            </a:r>
            <a:r>
              <a:rPr lang="ru-RU" dirty="0" smtClean="0"/>
              <a:t>размислите </a:t>
            </a:r>
            <a:r>
              <a:rPr lang="ru-RU" dirty="0" smtClean="0"/>
              <a:t>за детство од иднината во која се почитуваат сите детски права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Да </a:t>
            </a:r>
            <a:r>
              <a:rPr lang="ru-RU" dirty="0" smtClean="0"/>
              <a:t>зборувате </a:t>
            </a:r>
            <a:r>
              <a:rPr lang="ru-RU" dirty="0" smtClean="0"/>
              <a:t>за детските права и да </a:t>
            </a:r>
            <a:r>
              <a:rPr lang="ru-RU" dirty="0" smtClean="0"/>
              <a:t>преземете </a:t>
            </a:r>
            <a:r>
              <a:rPr lang="ru-RU" dirty="0" smtClean="0"/>
              <a:t>акција на Светскиот ден на детето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ШТО СПОРЕД ВАС Е ДЕФИНИЦАЈА ЗА ДЕТСТВО?</a:t>
            </a:r>
          </a:p>
          <a:p>
            <a:r>
              <a:rPr lang="ru-RU" dirty="0" smtClean="0"/>
              <a:t>КОЈ ПЕРИОД СПОРЕД ВАС ЕДЕН ЧОВЕК Е ДЕТЕ? </a:t>
            </a:r>
          </a:p>
          <a:p>
            <a:r>
              <a:rPr lang="ru-RU" dirty="0" smtClean="0"/>
              <a:t>Разговарајте во група и запишете дефиниција за дете и детство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Што е Конвенција за права на децата?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mk-MK" sz="5500" dirty="0" smtClean="0"/>
              <a:t> </a:t>
            </a:r>
            <a:r>
              <a:rPr lang="mk-MK" sz="5500" b="1" dirty="0" smtClean="0"/>
              <a:t>Што претставува Конвенцијата? </a:t>
            </a:r>
          </a:p>
          <a:p>
            <a:r>
              <a:rPr lang="ru-RU" sz="5500" dirty="0" smtClean="0"/>
              <a:t>Конвенцијата за правата на детето (КПД) е најстариот сеопфатен документ за правата на децата и најшироко ратификуваната меѓународна спогодба за човековите права во историјата. </a:t>
            </a:r>
          </a:p>
          <a:p>
            <a:r>
              <a:rPr lang="ru-RU" sz="5500" b="1" dirty="0" smtClean="0"/>
              <a:t>Кој ја има потпишано и кога? </a:t>
            </a:r>
          </a:p>
          <a:p>
            <a:r>
              <a:rPr lang="ru-RU" sz="5500" dirty="0" smtClean="0"/>
              <a:t>Конвенцијата беше усвоена од Генералното собрание на Обединетите нации на 20 ноември 1989 година и ратификувана од 195 земји. Денес, сите земји ја имаат потпишано, при што САД е единствената земја која сѐ уште треба да ја ратификува. </a:t>
            </a:r>
          </a:p>
          <a:p>
            <a:r>
              <a:rPr lang="mk-MK" sz="5500" b="1" dirty="0" smtClean="0"/>
              <a:t>Колку членови има? </a:t>
            </a:r>
          </a:p>
          <a:p>
            <a:r>
              <a:rPr lang="ru-RU" sz="5500" dirty="0" smtClean="0"/>
              <a:t>Конвенцијата има 54 членови кои ги опфаќаат сите аспекти на животот на детето и со кои се утврдени граѓанските, политичките, економските, социјалните и културните права на сите деца насекаде. </a:t>
            </a:r>
          </a:p>
          <a:p>
            <a:r>
              <a:rPr lang="ru-RU" sz="5500" b="1" dirty="0" smtClean="0"/>
              <a:t>Дали сите деца имаат права? </a:t>
            </a:r>
          </a:p>
          <a:p>
            <a:r>
              <a:rPr lang="ru-RU" sz="5500" dirty="0" smtClean="0"/>
              <a:t>Да - секое дете има права, без оглед на неговата етничка припадност, род, религија, јазик, способности или друг статус</a:t>
            </a:r>
            <a:r>
              <a:rPr lang="ru-RU" sz="5500" dirty="0" smtClean="0"/>
              <a:t>.</a:t>
            </a:r>
          </a:p>
          <a:p>
            <a:endParaRPr lang="ru-RU" sz="5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Зошто учениците треба да знаат за Конвенцијата? </a:t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Учениците </a:t>
            </a:r>
            <a:r>
              <a:rPr lang="ru-RU" dirty="0"/>
              <a:t>не можат да се борат за своите права и да ги поддржуваат другите луѓе да ги бараат своите права, ако не знаат кои се тие права. </a:t>
            </a:r>
            <a:endParaRPr lang="ru-RU" dirty="0" smtClean="0"/>
          </a:p>
          <a:p>
            <a:r>
              <a:rPr lang="ru-RU" dirty="0" smtClean="0"/>
              <a:t>А кои се тие права....Дали знаете да наведете некое право?</a:t>
            </a:r>
          </a:p>
          <a:p>
            <a:r>
              <a:rPr lang="ru-RU" dirty="0" smtClean="0"/>
              <a:t>Разговарајте во група од и запишете  едно ваше право за кое сите се согласувате дека ви припаѓа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enovo\Desktop\C_R_C_imag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" y="228600"/>
            <a:ext cx="9217989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Каква е врската меѓу </a:t>
            </a:r>
            <a:br>
              <a:rPr lang="mk-MK" dirty="0" smtClean="0"/>
            </a:br>
            <a:r>
              <a:rPr lang="mk-MK" dirty="0" smtClean="0"/>
              <a:t>Глобалните цели и Конвенцијата на правата на детето?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>Да ги погледнеме кои се Глобалните цели....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/>
              <a:t>Во септември 2015 година, сите 193 членки </a:t>
            </a:r>
            <a:r>
              <a:rPr lang="ru-RU" dirty="0"/>
              <a:t>на </a:t>
            </a:r>
            <a:r>
              <a:rPr lang="ru-RU" b="1" dirty="0">
                <a:solidFill>
                  <a:srgbClr val="C00000"/>
                </a:solidFill>
              </a:rPr>
              <a:t>Обединетите нации </a:t>
            </a:r>
            <a:r>
              <a:rPr lang="ru-RU" dirty="0"/>
              <a:t>ги </a:t>
            </a:r>
            <a:r>
              <a:rPr lang="ru-RU" dirty="0" smtClean="0"/>
              <a:t>усвоија</a:t>
            </a:r>
          </a:p>
          <a:p>
            <a:pPr>
              <a:buNone/>
            </a:pPr>
            <a:r>
              <a:rPr lang="ru-RU" b="1" dirty="0" smtClean="0">
                <a:solidFill>
                  <a:srgbClr val="00602B"/>
                </a:solidFill>
              </a:rPr>
              <a:t> Целите за одржлив развој (ЦОР</a:t>
            </a:r>
            <a:r>
              <a:rPr lang="ru-RU" dirty="0" smtClean="0"/>
              <a:t>) ,попознати како </a:t>
            </a:r>
            <a:r>
              <a:rPr lang="ru-RU" b="1" dirty="0" smtClean="0">
                <a:solidFill>
                  <a:srgbClr val="FF3399"/>
                </a:solidFill>
              </a:rPr>
              <a:t>Глобални цели</a:t>
            </a:r>
            <a:r>
              <a:rPr lang="ru-RU" dirty="0" smtClean="0">
                <a:solidFill>
                  <a:srgbClr val="FF3399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>Ваквата </a:t>
            </a:r>
            <a:r>
              <a:rPr lang="ru-RU" b="1" dirty="0" smtClean="0"/>
              <a:t>„Агенда за 2030-та“ </a:t>
            </a:r>
            <a:r>
              <a:rPr lang="ru-RU" dirty="0" smtClean="0"/>
              <a:t>е составена од </a:t>
            </a:r>
            <a:r>
              <a:rPr lang="ru-RU" b="1" dirty="0" smtClean="0"/>
              <a:t>17 Цели </a:t>
            </a:r>
            <a:r>
              <a:rPr lang="ru-RU" dirty="0" smtClean="0"/>
              <a:t>кои ќе поттикнат развој во наредните 15 години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да се искорени сиромаштијата, 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</a:pPr>
            <a:r>
              <a:rPr lang="ru-RU" b="1" dirty="0" smtClean="0">
                <a:solidFill>
                  <a:srgbClr val="002060"/>
                </a:solidFill>
              </a:rPr>
              <a:t>да се заштити планетата</a:t>
            </a:r>
            <a:r>
              <a:rPr lang="ru-RU" dirty="0" smtClean="0"/>
              <a:t> 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</a:pPr>
            <a:r>
              <a:rPr lang="ru-RU" b="1" dirty="0" smtClean="0">
                <a:solidFill>
                  <a:srgbClr val="00602B"/>
                </a:solidFill>
              </a:rPr>
              <a:t>и да се обезбеди мир и просперитет за сите луѓе </a:t>
            </a:r>
          </a:p>
          <a:p>
            <a:pPr marL="514350" indent="-51435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ru-RU" dirty="0" smtClean="0"/>
              <a:t>    до </a:t>
            </a:r>
            <a:r>
              <a:rPr lang="ru-RU" b="1" dirty="0" smtClean="0"/>
              <a:t>2030 </a:t>
            </a:r>
            <a:r>
              <a:rPr lang="ru-RU" dirty="0" smtClean="0"/>
              <a:t>година.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85797" y="-914401"/>
            <a:ext cx="7772400" cy="91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0"/>
            <a:ext cx="7924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k-MK" sz="2800" dirty="0" smtClean="0"/>
              <a:t>Дали глобалните цели се добри и важат за секое дете?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664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Создавање детство од иднината: За секое дете, сите права!</vt:lpstr>
      <vt:lpstr>Кои се целите на денешниот час?</vt:lpstr>
      <vt:lpstr>Slide 3</vt:lpstr>
      <vt:lpstr>Што е Конвенција за права на децата?</vt:lpstr>
      <vt:lpstr>Зошто учениците треба да знаат за Конвенцијата?  </vt:lpstr>
      <vt:lpstr>Slide 6</vt:lpstr>
      <vt:lpstr>Каква е врската меѓу  Глобалните цели и Конвенцијата на правата на детето?  Да ги погледнеме кои се Глобалните цели....</vt:lpstr>
      <vt:lpstr>Slide 8</vt:lpstr>
      <vt:lpstr>Slide 9</vt:lpstr>
      <vt:lpstr>Зошто е важна 30-годишнината од Конвенцијата?  </vt:lpstr>
      <vt:lpstr>Напредокот и предизвиците на детството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СЕКОЈ ОБРОК РАСКАЖУВА ПРИКАЗНА</dc:title>
  <dc:creator>Lenovo</dc:creator>
  <cp:lastModifiedBy>Lenovo</cp:lastModifiedBy>
  <cp:revision>12</cp:revision>
  <dcterms:created xsi:type="dcterms:W3CDTF">2006-08-16T00:00:00Z</dcterms:created>
  <dcterms:modified xsi:type="dcterms:W3CDTF">2019-11-06T09:56:35Z</dcterms:modified>
</cp:coreProperties>
</file>